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4" r:id="rId5"/>
    <p:sldId id="261" r:id="rId6"/>
    <p:sldId id="262" r:id="rId7"/>
    <p:sldId id="260" r:id="rId8"/>
    <p:sldId id="263" r:id="rId9"/>
    <p:sldId id="266" r:id="rId10"/>
    <p:sldId id="26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>
</file>

<file path=ppt/media/image3.tif>
</file>

<file path=ppt/media/image4.tif>
</file>

<file path=ppt/media/image5.png>
</file>

<file path=ppt/media/image5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D8FAA2-C6E2-4DB6-91BF-1521E5F5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7F8DB0D-16DE-4237-8B7B-34EAF077DC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051337-058F-49E2-8EF5-A89E11208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7FDFC7-D5E6-4DD9-B494-219C6268A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ED171D-156C-46FE-A486-DFCA7243A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144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98DE4-F82F-432C-AC98-24F93B30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62E1BF-183B-4EB1-A80E-75A31646A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B6C64E-C218-499B-8D75-EA2EE2D5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13182F-8804-493C-8ABE-4C0ECF83C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B74EB-411D-4CC1-BE93-8C4917618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62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EA3E229-3CC3-4D74-87E1-84A59B0A20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52828F-75EF-40B6-945F-1D2A1ABEB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1883C6-280C-472B-8D7D-1F740201B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3EA674-3518-4CE4-8AEC-4DFCEF9B2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51CCE7-F8E6-42B0-8960-0AD2F855A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248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4CF298-65CD-4BBF-8B15-D3FF3AD7F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524C0E-D359-4950-8CE7-470B58308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7264F3-F89E-4929-B8DD-30405D999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BA770A-772B-4458-B2A6-AD87DC979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B1B1E5-54DE-48C5-92DF-213D70085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744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BA7A77-64E3-4C59-A1BC-91D44425A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3EE8D3-B2CC-42DF-9559-831C4FF45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744891-B08D-46E5-BB06-75FB051D1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0A05A2-02DB-4373-AF1C-B2702A3BF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9DA858-2DAB-45F3-BBD2-DE98B6DF5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663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CF1050-9850-43C2-8EAB-9ED912430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A0D5B3-0F70-41E3-96ED-15CB9E25FA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4F55B2-BD93-4EFC-9000-18F8A092F0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7B2630-FFAE-421E-A5DB-037D6162B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FD20DB-24D1-4352-A3DA-25512E7BE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0A3037-8764-4FEA-9996-B7CB836C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7505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C4AA9B-3481-49FF-A2FE-731C93694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19633E-B090-45CD-8F03-0B0C624B4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D435897-2EF3-490A-8F6F-1BD13D3F4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6A5C0D9-FD23-4859-9009-741F8385BE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5EC7786-1101-4703-BAC0-BE7D541332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35C8579-C482-4BF0-9DD1-EB2C3C9BF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0FDE1F5-A074-47E7-8D27-4A7EBF1B7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714AFBF-1EAF-4C2A-B613-8A1C0534C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11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0CE702-2A88-4572-95A0-513565E39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CA0BA16-9BDA-4D22-9CBB-B5A9E5F9A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2AD99D-1EDF-49B5-A6D3-B85772BCA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3FFF742-05F1-43B3-B4CC-1D9849CBA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195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76F139-8104-48A7-B1DF-FDEC93AE8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4BB863E-0285-4580-9648-35F3AD3D1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E63EE9-BD6F-4172-8CB7-F8B82E452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26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ABF3DB-E9C3-43C1-B57D-728513F4E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50AF5E-8AF6-4E44-A448-7E3208C78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BCE414-02FA-49D3-9E6F-2B4244E349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1D1C8D-EF58-4F82-BE85-23CD5D6AB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2E9391-1D5E-4AFC-AC4F-E2E339CF2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AAF5DF3-98B5-4AA1-83E4-A1FABB4B1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6529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FDC00-B19B-4F61-847B-2598ED78E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DEB7178-C9E4-4849-8BB2-9E9D7DC3E5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45A20D-5A05-49F9-A68A-CA8A3DECDE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9890C8-50EC-4411-815B-CDB1E8BF9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96D5AF-753B-407B-80F1-DFC150CC5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D50ABC-2FA8-4DD8-BD8E-AABC4ABC9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883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21457DE-BCA2-4E95-864D-824F4CE1F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160789-0B29-42D2-9B2C-5C37C0792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402C88-7362-479A-A68A-8664718C27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62AA5-940F-41BB-BBCC-AEBEA60B7710}" type="datetimeFigureOut">
              <a:rPr lang="zh-CN" altLang="en-US" smtClean="0"/>
              <a:t>2018/5/3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FBCCDF-40EF-4504-87A5-C54F1CC026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0D5224-9E84-4480-9329-F446F30CFC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99468-C38D-4580-9435-2CD7EE507E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77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tif"/><Relationship Id="rId4" Type="http://schemas.openxmlformats.org/officeDocument/2006/relationships/image" Target="../media/image4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tif"/><Relationship Id="rId4" Type="http://schemas.openxmlformats.org/officeDocument/2006/relationships/image" Target="../media/image4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tif"/><Relationship Id="rId4" Type="http://schemas.openxmlformats.org/officeDocument/2006/relationships/image" Target="../media/image4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5.tif"/><Relationship Id="rId4" Type="http://schemas.openxmlformats.org/officeDocument/2006/relationships/image" Target="../media/image4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tif"/><Relationship Id="rId4" Type="http://schemas.openxmlformats.org/officeDocument/2006/relationships/image" Target="../media/image4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A6B7965-E31B-4083-A768-D8286EC2DE29}"/>
              </a:ext>
            </a:extLst>
          </p:cNvPr>
          <p:cNvSpPr txBox="1"/>
          <p:nvPr/>
        </p:nvSpPr>
        <p:spPr>
          <a:xfrm>
            <a:off x="2543938" y="2732762"/>
            <a:ext cx="69079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/>
              <a:t>神经网络结构介绍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447DAB7-0B78-4D85-968C-2399E268D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550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DBA75A3-95C2-4D3C-8634-66EA40BAF8DB}"/>
              </a:ext>
            </a:extLst>
          </p:cNvPr>
          <p:cNvSpPr txBox="1"/>
          <p:nvPr/>
        </p:nvSpPr>
        <p:spPr>
          <a:xfrm>
            <a:off x="3498760" y="2644170"/>
            <a:ext cx="51944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dirty="0"/>
              <a:t>谢谢观看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105D00E-862B-491C-8592-DCFF5D07B3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75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85DA3F14-E1D3-4560-9DE9-B252D146A9D4}"/>
              </a:ext>
            </a:extLst>
          </p:cNvPr>
          <p:cNvSpPr txBox="1"/>
          <p:nvPr/>
        </p:nvSpPr>
        <p:spPr>
          <a:xfrm>
            <a:off x="5279571" y="934306"/>
            <a:ext cx="1632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VGG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46960E-482F-4784-BF48-ADC388123821}"/>
              </a:ext>
            </a:extLst>
          </p:cNvPr>
          <p:cNvSpPr/>
          <p:nvPr/>
        </p:nvSpPr>
        <p:spPr>
          <a:xfrm>
            <a:off x="6515876" y="6587127"/>
            <a:ext cx="5610809" cy="17756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US" altLang="zh-CN" sz="1400" spc="-40" dirty="0">
                <a:solidFill>
                  <a:srgbClr val="7F7F7F"/>
                </a:solidFill>
                <a:latin typeface="Calibri"/>
                <a:cs typeface="Calibri"/>
              </a:rPr>
              <a:t>VERY DEEP CONVOLUTIONAL NETWORKS FOR LARGE-SCALE IMAGE RECOGNITION</a:t>
            </a:r>
            <a:endParaRPr lang="zh-CN" altLang="en-US" sz="1400" spc="-40" dirty="0">
              <a:solidFill>
                <a:srgbClr val="7F7F7F"/>
              </a:solidFill>
              <a:latin typeface="Calibri"/>
              <a:cs typeface="Calibri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B7E7E3-DADB-4F3D-8727-6D6073F88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577" y="2338762"/>
            <a:ext cx="9680620" cy="256040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BAD369D-ED7B-4E2E-9883-6878D9860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351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8F101363-8450-4183-B277-8C4DB9507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  <p:sp>
        <p:nvSpPr>
          <p:cNvPr id="101" name="文本框 100">
            <a:extLst>
              <a:ext uri="{FF2B5EF4-FFF2-40B4-BE49-F238E27FC236}">
                <a16:creationId xmlns:a16="http://schemas.microsoft.com/office/drawing/2014/main" id="{6B41F8D0-1FC6-4766-8557-64C08A98CD38}"/>
              </a:ext>
            </a:extLst>
          </p:cNvPr>
          <p:cNvSpPr txBox="1"/>
          <p:nvPr/>
        </p:nvSpPr>
        <p:spPr>
          <a:xfrm>
            <a:off x="270589" y="223932"/>
            <a:ext cx="3918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VGG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AlexNet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比较</a:t>
            </a:r>
          </a:p>
        </p:txBody>
      </p:sp>
      <p:pic>
        <p:nvPicPr>
          <p:cNvPr id="103" name="图片 102">
            <a:extLst>
              <a:ext uri="{FF2B5EF4-FFF2-40B4-BE49-F238E27FC236}">
                <a16:creationId xmlns:a16="http://schemas.microsoft.com/office/drawing/2014/main" id="{7069D530-2551-4267-82EC-528D30EEDF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0"/>
          <a:stretch/>
        </p:blipFill>
        <p:spPr>
          <a:xfrm>
            <a:off x="6004560" y="1995150"/>
            <a:ext cx="1113330" cy="4209702"/>
          </a:xfrm>
          <a:prstGeom prst="rect">
            <a:avLst/>
          </a:prstGeom>
        </p:spPr>
      </p:pic>
      <p:pic>
        <p:nvPicPr>
          <p:cNvPr id="107" name="图片 106">
            <a:extLst>
              <a:ext uri="{FF2B5EF4-FFF2-40B4-BE49-F238E27FC236}">
                <a16:creationId xmlns:a16="http://schemas.microsoft.com/office/drawing/2014/main" id="{DC797366-8027-455E-A10E-95E16C3920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8"/>
          <a:stretch/>
        </p:blipFill>
        <p:spPr>
          <a:xfrm>
            <a:off x="10512466" y="362297"/>
            <a:ext cx="1113330" cy="5842555"/>
          </a:xfrm>
          <a:prstGeom prst="rect">
            <a:avLst/>
          </a:prstGeom>
        </p:spPr>
      </p:pic>
      <p:pic>
        <p:nvPicPr>
          <p:cNvPr id="109" name="图片 108">
            <a:extLst>
              <a:ext uri="{FF2B5EF4-FFF2-40B4-BE49-F238E27FC236}">
                <a16:creationId xmlns:a16="http://schemas.microsoft.com/office/drawing/2014/main" id="{F2618D60-FA8D-40E7-9F11-9DDF9DC12C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8258513" y="1035412"/>
            <a:ext cx="1113330" cy="5169440"/>
          </a:xfrm>
          <a:prstGeom prst="rect">
            <a:avLst/>
          </a:prstGeom>
        </p:spPr>
      </p:pic>
      <p:sp>
        <p:nvSpPr>
          <p:cNvPr id="110" name="文本框 109">
            <a:extLst>
              <a:ext uri="{FF2B5EF4-FFF2-40B4-BE49-F238E27FC236}">
                <a16:creationId xmlns:a16="http://schemas.microsoft.com/office/drawing/2014/main" id="{875AFC40-4347-41A8-BD34-EAFF9F472724}"/>
              </a:ext>
            </a:extLst>
          </p:cNvPr>
          <p:cNvSpPr txBox="1"/>
          <p:nvPr/>
        </p:nvSpPr>
        <p:spPr>
          <a:xfrm>
            <a:off x="927890" y="1595120"/>
            <a:ext cx="3444240" cy="127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VGGNet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做出的主要工作：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加深网络深度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使用更小的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filter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9825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4FE0D1B-ED3C-4A9E-8082-3F9D45C5F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  <p:sp>
        <p:nvSpPr>
          <p:cNvPr id="101" name="文本框 100">
            <a:extLst>
              <a:ext uri="{FF2B5EF4-FFF2-40B4-BE49-F238E27FC236}">
                <a16:creationId xmlns:a16="http://schemas.microsoft.com/office/drawing/2014/main" id="{6B41F8D0-1FC6-4766-8557-64C08A98CD38}"/>
              </a:ext>
            </a:extLst>
          </p:cNvPr>
          <p:cNvSpPr txBox="1"/>
          <p:nvPr/>
        </p:nvSpPr>
        <p:spPr>
          <a:xfrm>
            <a:off x="270589" y="223932"/>
            <a:ext cx="3918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VGG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AlexNet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比较</a:t>
            </a:r>
          </a:p>
        </p:txBody>
      </p:sp>
      <p:pic>
        <p:nvPicPr>
          <p:cNvPr id="103" name="图片 102">
            <a:extLst>
              <a:ext uri="{FF2B5EF4-FFF2-40B4-BE49-F238E27FC236}">
                <a16:creationId xmlns:a16="http://schemas.microsoft.com/office/drawing/2014/main" id="{7069D530-2551-4267-82EC-528D30EEDF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0"/>
          <a:stretch/>
        </p:blipFill>
        <p:spPr>
          <a:xfrm>
            <a:off x="6004560" y="1995150"/>
            <a:ext cx="1113330" cy="4209702"/>
          </a:xfrm>
          <a:prstGeom prst="rect">
            <a:avLst/>
          </a:prstGeom>
        </p:spPr>
      </p:pic>
      <p:pic>
        <p:nvPicPr>
          <p:cNvPr id="107" name="图片 106">
            <a:extLst>
              <a:ext uri="{FF2B5EF4-FFF2-40B4-BE49-F238E27FC236}">
                <a16:creationId xmlns:a16="http://schemas.microsoft.com/office/drawing/2014/main" id="{DC797366-8027-455E-A10E-95E16C3920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8"/>
          <a:stretch/>
        </p:blipFill>
        <p:spPr>
          <a:xfrm>
            <a:off x="10512466" y="362297"/>
            <a:ext cx="1113330" cy="5842555"/>
          </a:xfrm>
          <a:prstGeom prst="rect">
            <a:avLst/>
          </a:prstGeom>
        </p:spPr>
      </p:pic>
      <p:pic>
        <p:nvPicPr>
          <p:cNvPr id="109" name="图片 108">
            <a:extLst>
              <a:ext uri="{FF2B5EF4-FFF2-40B4-BE49-F238E27FC236}">
                <a16:creationId xmlns:a16="http://schemas.microsoft.com/office/drawing/2014/main" id="{F2618D60-FA8D-40E7-9F11-9DDF9DC12C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8258513" y="1035412"/>
            <a:ext cx="1113330" cy="5169440"/>
          </a:xfrm>
          <a:prstGeom prst="rect">
            <a:avLst/>
          </a:prstGeom>
        </p:spPr>
      </p:pic>
      <p:sp>
        <p:nvSpPr>
          <p:cNvPr id="110" name="文本框 109">
            <a:extLst>
              <a:ext uri="{FF2B5EF4-FFF2-40B4-BE49-F238E27FC236}">
                <a16:creationId xmlns:a16="http://schemas.microsoft.com/office/drawing/2014/main" id="{875AFC40-4347-41A8-BD34-EAFF9F472724}"/>
              </a:ext>
            </a:extLst>
          </p:cNvPr>
          <p:cNvSpPr txBox="1"/>
          <p:nvPr/>
        </p:nvSpPr>
        <p:spPr>
          <a:xfrm>
            <a:off x="927890" y="1595120"/>
            <a:ext cx="3444240" cy="127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VGGNet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做出的主要工作：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加深网络深度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使用更小的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filter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F4E27B-82D3-4426-B5BB-4976D206B531}"/>
              </a:ext>
            </a:extLst>
          </p:cNvPr>
          <p:cNvSpPr txBox="1"/>
          <p:nvPr/>
        </p:nvSpPr>
        <p:spPr>
          <a:xfrm>
            <a:off x="927890" y="3283574"/>
            <a:ext cx="4060670" cy="2104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8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层  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(AlexNet)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16-19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层 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(VGG)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只使用了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Conv stride=1 pad=1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2×2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Max Pool stride=2</a:t>
            </a:r>
          </a:p>
          <a:p>
            <a:pPr>
              <a:lnSpc>
                <a:spcPct val="150000"/>
              </a:lnSpc>
            </a:pP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8209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B688BB33-AE61-488B-90CC-7A73F2C40C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0DF7115-5951-429C-8FA4-4669CA3EB3FF}"/>
              </a:ext>
            </a:extLst>
          </p:cNvPr>
          <p:cNvSpPr txBox="1"/>
          <p:nvPr/>
        </p:nvSpPr>
        <p:spPr>
          <a:xfrm>
            <a:off x="270588" y="223932"/>
            <a:ext cx="4789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为什么使用</a:t>
            </a: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的卷积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C925B52-7D35-4AF9-9D2E-52E5BDCE99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0"/>
          <a:stretch/>
        </p:blipFill>
        <p:spPr>
          <a:xfrm>
            <a:off x="6004560" y="1995150"/>
            <a:ext cx="1113330" cy="420970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59582E-EE13-48D4-B977-6398EB230A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8"/>
          <a:stretch/>
        </p:blipFill>
        <p:spPr>
          <a:xfrm>
            <a:off x="10512466" y="362297"/>
            <a:ext cx="1113330" cy="584255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D04DEE0-6915-450A-A44C-0544AD6E93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8258513" y="1035412"/>
            <a:ext cx="1113330" cy="516944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86B6519-3A92-4E18-82B5-6C0520BDB477}"/>
              </a:ext>
            </a:extLst>
          </p:cNvPr>
          <p:cNvSpPr txBox="1"/>
          <p:nvPr/>
        </p:nvSpPr>
        <p:spPr>
          <a:xfrm>
            <a:off x="26721" y="1732260"/>
            <a:ext cx="2812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个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filter(s=1)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549964-D12A-4B5C-ADE4-F7931E4477BB}"/>
              </a:ext>
            </a:extLst>
          </p:cNvPr>
          <p:cNvSpPr/>
          <p:nvPr/>
        </p:nvSpPr>
        <p:spPr>
          <a:xfrm>
            <a:off x="3355503" y="1747649"/>
            <a:ext cx="24465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一个</a:t>
            </a:r>
            <a:r>
              <a:rPr lang="en-US" altLang="zh-CN" sz="2000" dirty="0"/>
              <a:t>5×5</a:t>
            </a:r>
            <a:r>
              <a:rPr lang="zh-CN" altLang="en-US" sz="2000" dirty="0"/>
              <a:t>的</a:t>
            </a:r>
            <a:r>
              <a:rPr lang="en-US" altLang="zh-CN" sz="2000" dirty="0"/>
              <a:t>filter(s=1)</a:t>
            </a:r>
            <a:endParaRPr lang="zh-CN" altLang="en-US" sz="2000" dirty="0"/>
          </a:p>
        </p:txBody>
      </p:sp>
      <p:sp>
        <p:nvSpPr>
          <p:cNvPr id="9" name="等号 8">
            <a:extLst>
              <a:ext uri="{FF2B5EF4-FFF2-40B4-BE49-F238E27FC236}">
                <a16:creationId xmlns:a16="http://schemas.microsoft.com/office/drawing/2014/main" id="{2B89B233-6712-4326-BA65-86FDEF0417B2}"/>
              </a:ext>
            </a:extLst>
          </p:cNvPr>
          <p:cNvSpPr/>
          <p:nvPr/>
        </p:nvSpPr>
        <p:spPr>
          <a:xfrm>
            <a:off x="2895039" y="1763038"/>
            <a:ext cx="406961" cy="36933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32F0F78-9D41-46BA-92DA-A068F18226BA}"/>
              </a:ext>
            </a:extLst>
          </p:cNvPr>
          <p:cNvSpPr txBox="1"/>
          <p:nvPr/>
        </p:nvSpPr>
        <p:spPr>
          <a:xfrm>
            <a:off x="26721" y="2341860"/>
            <a:ext cx="2812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个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filter(s=1)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584AF5B-9B19-46FA-B249-244D915BEE80}"/>
              </a:ext>
            </a:extLst>
          </p:cNvPr>
          <p:cNvSpPr/>
          <p:nvPr/>
        </p:nvSpPr>
        <p:spPr>
          <a:xfrm>
            <a:off x="3355503" y="2357249"/>
            <a:ext cx="24465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一个</a:t>
            </a:r>
            <a:r>
              <a:rPr lang="en-US" altLang="zh-CN" sz="2000" dirty="0"/>
              <a:t>7×7</a:t>
            </a:r>
            <a:r>
              <a:rPr lang="zh-CN" altLang="en-US" sz="2000" dirty="0"/>
              <a:t>的</a:t>
            </a:r>
            <a:r>
              <a:rPr lang="en-US" altLang="zh-CN" sz="2000" dirty="0"/>
              <a:t>filter(s=1)</a:t>
            </a:r>
            <a:endParaRPr lang="zh-CN" altLang="en-US" sz="2000" dirty="0"/>
          </a:p>
        </p:txBody>
      </p:sp>
      <p:sp>
        <p:nvSpPr>
          <p:cNvPr id="12" name="等号 11">
            <a:extLst>
              <a:ext uri="{FF2B5EF4-FFF2-40B4-BE49-F238E27FC236}">
                <a16:creationId xmlns:a16="http://schemas.microsoft.com/office/drawing/2014/main" id="{6873D90D-A68B-416D-ABE9-60ACCF14A7DF}"/>
              </a:ext>
            </a:extLst>
          </p:cNvPr>
          <p:cNvSpPr/>
          <p:nvPr/>
        </p:nvSpPr>
        <p:spPr>
          <a:xfrm>
            <a:off x="2895039" y="2372638"/>
            <a:ext cx="406961" cy="36933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FA888F3-3779-459D-9169-465E329C16C1}"/>
              </a:ext>
            </a:extLst>
          </p:cNvPr>
          <p:cNvSpPr txBox="1"/>
          <p:nvPr/>
        </p:nvSpPr>
        <p:spPr>
          <a:xfrm>
            <a:off x="215259" y="3234892"/>
            <a:ext cx="4789092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3</a:t>
            </a:r>
            <a:r>
              <a:rPr lang="zh-CN" altLang="en-US" dirty="0"/>
              <a:t>个</a:t>
            </a:r>
            <a:r>
              <a:rPr lang="en-US" altLang="zh-CN" dirty="0"/>
              <a:t>3×3</a:t>
            </a:r>
            <a:r>
              <a:rPr lang="zh-CN" altLang="en-US" dirty="0"/>
              <a:t>的</a:t>
            </a:r>
            <a:r>
              <a:rPr lang="en-US" altLang="zh-CN" dirty="0"/>
              <a:t>filter</a:t>
            </a:r>
            <a:r>
              <a:rPr lang="zh-CN" altLang="en-US" dirty="0"/>
              <a:t>会额外的引入两个</a:t>
            </a:r>
            <a:r>
              <a:rPr lang="en-US" altLang="zh-CN" dirty="0"/>
              <a:t>ReLU</a:t>
            </a:r>
            <a:r>
              <a:rPr lang="zh-CN" altLang="en-US" dirty="0"/>
              <a:t>激活函数，这样可以增加模型的非线性程度</a:t>
            </a:r>
          </a:p>
        </p:txBody>
      </p:sp>
    </p:spTree>
    <p:extLst>
      <p:ext uri="{BB962C8B-B14F-4D97-AF65-F5344CB8AC3E}">
        <p14:creationId xmlns:p14="http://schemas.microsoft.com/office/powerpoint/2010/main" val="64560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D97BA90E-5999-4F36-A0CE-2832AE2812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0DF7115-5951-429C-8FA4-4669CA3EB3FF}"/>
              </a:ext>
            </a:extLst>
          </p:cNvPr>
          <p:cNvSpPr txBox="1"/>
          <p:nvPr/>
        </p:nvSpPr>
        <p:spPr>
          <a:xfrm>
            <a:off x="270588" y="223932"/>
            <a:ext cx="4789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为什么使用</a:t>
            </a:r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的卷积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C925B52-7D35-4AF9-9D2E-52E5BDCE99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0"/>
          <a:stretch/>
        </p:blipFill>
        <p:spPr>
          <a:xfrm>
            <a:off x="6004560" y="1995150"/>
            <a:ext cx="1113330" cy="420970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59582E-EE13-48D4-B977-6398EB230A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8"/>
          <a:stretch/>
        </p:blipFill>
        <p:spPr>
          <a:xfrm>
            <a:off x="10512466" y="362297"/>
            <a:ext cx="1113330" cy="584255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D04DEE0-6915-450A-A44C-0544AD6E93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8258513" y="1035412"/>
            <a:ext cx="1113330" cy="516944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86B6519-3A92-4E18-82B5-6C0520BDB477}"/>
              </a:ext>
            </a:extLst>
          </p:cNvPr>
          <p:cNvSpPr txBox="1"/>
          <p:nvPr/>
        </p:nvSpPr>
        <p:spPr>
          <a:xfrm>
            <a:off x="26721" y="1732260"/>
            <a:ext cx="2812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个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filter(s=1)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549964-D12A-4B5C-ADE4-F7931E4477BB}"/>
              </a:ext>
            </a:extLst>
          </p:cNvPr>
          <p:cNvSpPr/>
          <p:nvPr/>
        </p:nvSpPr>
        <p:spPr>
          <a:xfrm>
            <a:off x="3355503" y="1747649"/>
            <a:ext cx="24465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一个</a:t>
            </a:r>
            <a:r>
              <a:rPr lang="en-US" altLang="zh-CN" sz="2000" dirty="0"/>
              <a:t>5×5</a:t>
            </a:r>
            <a:r>
              <a:rPr lang="zh-CN" altLang="en-US" sz="2000" dirty="0"/>
              <a:t>的</a:t>
            </a:r>
            <a:r>
              <a:rPr lang="en-US" altLang="zh-CN" sz="2000" dirty="0"/>
              <a:t>filter(s=1)</a:t>
            </a:r>
            <a:endParaRPr lang="zh-CN" altLang="en-US" sz="2000" dirty="0"/>
          </a:p>
        </p:txBody>
      </p:sp>
      <p:sp>
        <p:nvSpPr>
          <p:cNvPr id="9" name="等号 8">
            <a:extLst>
              <a:ext uri="{FF2B5EF4-FFF2-40B4-BE49-F238E27FC236}">
                <a16:creationId xmlns:a16="http://schemas.microsoft.com/office/drawing/2014/main" id="{2B89B233-6712-4326-BA65-86FDEF0417B2}"/>
              </a:ext>
            </a:extLst>
          </p:cNvPr>
          <p:cNvSpPr/>
          <p:nvPr/>
        </p:nvSpPr>
        <p:spPr>
          <a:xfrm>
            <a:off x="2895039" y="1763038"/>
            <a:ext cx="406961" cy="36933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32F0F78-9D41-46BA-92DA-A068F18226BA}"/>
              </a:ext>
            </a:extLst>
          </p:cNvPr>
          <p:cNvSpPr txBox="1"/>
          <p:nvPr/>
        </p:nvSpPr>
        <p:spPr>
          <a:xfrm>
            <a:off x="26721" y="2341860"/>
            <a:ext cx="2812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个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3×3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filter(s=1)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584AF5B-9B19-46FA-B249-244D915BEE80}"/>
              </a:ext>
            </a:extLst>
          </p:cNvPr>
          <p:cNvSpPr/>
          <p:nvPr/>
        </p:nvSpPr>
        <p:spPr>
          <a:xfrm>
            <a:off x="3355503" y="2357249"/>
            <a:ext cx="24465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一个</a:t>
            </a:r>
            <a:r>
              <a:rPr lang="en-US" altLang="zh-CN" sz="2000" dirty="0"/>
              <a:t>7×7</a:t>
            </a:r>
            <a:r>
              <a:rPr lang="zh-CN" altLang="en-US" sz="2000" dirty="0"/>
              <a:t>的</a:t>
            </a:r>
            <a:r>
              <a:rPr lang="en-US" altLang="zh-CN" sz="2000" dirty="0"/>
              <a:t>filter(s=1)</a:t>
            </a:r>
            <a:endParaRPr lang="zh-CN" altLang="en-US" sz="2000" dirty="0"/>
          </a:p>
        </p:txBody>
      </p:sp>
      <p:sp>
        <p:nvSpPr>
          <p:cNvPr id="12" name="等号 11">
            <a:extLst>
              <a:ext uri="{FF2B5EF4-FFF2-40B4-BE49-F238E27FC236}">
                <a16:creationId xmlns:a16="http://schemas.microsoft.com/office/drawing/2014/main" id="{6873D90D-A68B-416D-ABE9-60ACCF14A7DF}"/>
              </a:ext>
            </a:extLst>
          </p:cNvPr>
          <p:cNvSpPr/>
          <p:nvPr/>
        </p:nvSpPr>
        <p:spPr>
          <a:xfrm>
            <a:off x="2895039" y="2372638"/>
            <a:ext cx="406961" cy="36933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FA888F3-3779-459D-9169-465E329C16C1}"/>
              </a:ext>
            </a:extLst>
          </p:cNvPr>
          <p:cNvSpPr txBox="1"/>
          <p:nvPr/>
        </p:nvSpPr>
        <p:spPr>
          <a:xfrm>
            <a:off x="215259" y="3234892"/>
            <a:ext cx="4789092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3</a:t>
            </a:r>
            <a:r>
              <a:rPr lang="zh-CN" altLang="en-US" dirty="0"/>
              <a:t>个</a:t>
            </a:r>
            <a:r>
              <a:rPr lang="en-US" altLang="zh-CN" dirty="0"/>
              <a:t>3×3</a:t>
            </a:r>
            <a:r>
              <a:rPr lang="zh-CN" altLang="en-US" dirty="0"/>
              <a:t>的</a:t>
            </a:r>
            <a:r>
              <a:rPr lang="en-US" altLang="zh-CN" dirty="0"/>
              <a:t>filter</a:t>
            </a:r>
            <a:r>
              <a:rPr lang="zh-CN" altLang="en-US" dirty="0"/>
              <a:t>会额外的引入两个</a:t>
            </a:r>
            <a:r>
              <a:rPr lang="en-US" altLang="zh-CN" dirty="0"/>
              <a:t>ReLU</a:t>
            </a:r>
            <a:r>
              <a:rPr lang="zh-CN" altLang="en-US" dirty="0"/>
              <a:t>激活函数，这样可以增加模型的非线性程度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D7952928-75D7-4567-A25C-501ACB180802}"/>
                  </a:ext>
                </a:extLst>
              </p:cNvPr>
              <p:cNvSpPr txBox="1"/>
              <p:nvPr/>
            </p:nvSpPr>
            <p:spPr>
              <a:xfrm>
                <a:off x="270588" y="4337414"/>
                <a:ext cx="4789092" cy="17121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/>
                  <a:t>2</a:t>
                </a:r>
                <a:r>
                  <a:rPr lang="zh-CN" altLang="en-US" dirty="0"/>
                  <a:t>、所需要训练的参数量变少，假设前后层的通道都是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zh-CN" altLang="en-US" dirty="0"/>
                  <a:t>，则</a:t>
                </a:r>
                <a:r>
                  <a:rPr lang="en-US" altLang="zh-CN" dirty="0"/>
                  <a:t>3</a:t>
                </a:r>
                <a:r>
                  <a:rPr lang="zh-CN" altLang="en-US" dirty="0"/>
                  <a:t>个</a:t>
                </a:r>
                <a:r>
                  <a:rPr lang="en-US" altLang="zh-CN" dirty="0"/>
                  <a:t>3×3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filter</a:t>
                </a:r>
                <a:r>
                  <a:rPr lang="zh-CN" altLang="en-US" dirty="0"/>
                  <a:t>所需要训练的参数量为</a:t>
                </a:r>
                <a:r>
                  <a:rPr lang="en-US" altLang="zh-CN" dirty="0"/>
                  <a:t>3×(3×3)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b="1" dirty="0">
                    <a:solidFill>
                      <a:srgbClr val="FF0000"/>
                    </a:solidFill>
                  </a:rPr>
                  <a:t>27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p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zh-CN" altLang="en-US" dirty="0"/>
                  <a:t>，而一个</a:t>
                </a:r>
                <a:r>
                  <a:rPr lang="en-US" altLang="zh-CN" dirty="0"/>
                  <a:t>7×7</a:t>
                </a:r>
                <a:r>
                  <a:rPr lang="zh-CN" altLang="en-US" dirty="0"/>
                  <a:t>的</a:t>
                </a:r>
                <a:r>
                  <a:rPr lang="en-US" altLang="zh-CN" dirty="0"/>
                  <a:t>filter</a:t>
                </a:r>
                <a:r>
                  <a:rPr lang="zh-CN" altLang="en-US" dirty="0"/>
                  <a:t>所需要的参数量为</a:t>
                </a:r>
                <a:r>
                  <a:rPr lang="en-US" altLang="zh-CN" dirty="0"/>
                  <a:t>(7×7)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b="1" dirty="0">
                    <a:solidFill>
                      <a:srgbClr val="FF0000"/>
                    </a:solidFill>
                  </a:rPr>
                  <a:t>49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𝑪</m:t>
                        </m:r>
                      </m:e>
                      <m:sup>
                        <m:r>
                          <a:rPr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endParaRPr lang="zh-CN" altLang="en-US" b="1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D7952928-75D7-4567-A25C-501ACB1808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588" y="4337414"/>
                <a:ext cx="4789092" cy="1712135"/>
              </a:xfrm>
              <a:prstGeom prst="rect">
                <a:avLst/>
              </a:prstGeom>
              <a:blipFill>
                <a:blip r:embed="rId6"/>
                <a:stretch>
                  <a:fillRect l="-1018" b="-60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0929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32CD821-5A09-452B-9F75-3A947F1882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18C3DE2-A4AB-4759-B236-61E83D2976E2}"/>
              </a:ext>
            </a:extLst>
          </p:cNvPr>
          <p:cNvSpPr/>
          <p:nvPr/>
        </p:nvSpPr>
        <p:spPr>
          <a:xfrm>
            <a:off x="304800" y="298946"/>
            <a:ext cx="909320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INPUT: [224x224x3]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224*224*3=150K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CONV3-64: [224x224x64]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224*224*64=3.2M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(3*3*3)*64 = 1,728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CONV3-64: [224x224x64]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224*224*64=3.2M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(3*3*64)*64 = 36,864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[112x112x64]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112*112*64=800K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CONV3-128: [112x112x128]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112*112*128=1.6M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(3*3*64)*128 = 73,728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CONV3-128: [112x112x128]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112*112*128=1.6M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(3*3*128)*128 = 147,456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[56x56x128]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56*56*128=400K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(3*3*128)*256 = 294,912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(3*3*256)*256 = 589,824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(3*3*256)*256 = 589,824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[28x28x256]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28*28*256=200K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(3*3*256)*512 = 1,179,648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[14x14x512]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[7x7x512]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7*7*512=25K    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[1x1x4096]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4096                   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7*7*512*4096 = 102,760,448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[1x1x4096]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4096       	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4096*4096 = 16,777,216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[1x1x1000]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1000 	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4096*1000 = 4,096,000</a:t>
            </a:r>
            <a:endParaRPr lang="zh-CN" altLang="en-US" sz="1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6933C86-CFE4-4CAE-85C5-EE00165809A0}"/>
              </a:ext>
            </a:extLst>
          </p:cNvPr>
          <p:cNvSpPr/>
          <p:nvPr/>
        </p:nvSpPr>
        <p:spPr>
          <a:xfrm>
            <a:off x="304800" y="6014323"/>
            <a:ext cx="81381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ArialMT"/>
              </a:rPr>
              <a:t>总内存</a:t>
            </a:r>
            <a:r>
              <a:rPr lang="en-US" altLang="zh-CN" dirty="0">
                <a:solidFill>
                  <a:srgbClr val="FF0000"/>
                </a:solidFill>
                <a:latin typeface="ArialMT"/>
              </a:rPr>
              <a:t>: 24M * 4 bytes ~= 96MB / image 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(</a:t>
            </a:r>
            <a:r>
              <a:rPr lang="zh-CN" altLang="en-US" dirty="0">
                <a:solidFill>
                  <a:srgbClr val="000000"/>
                </a:solidFill>
                <a:latin typeface="ArialMT"/>
              </a:rPr>
              <a:t>只是前向传播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 ~*2 </a:t>
            </a:r>
            <a:r>
              <a:rPr lang="zh-CN" altLang="en-US" dirty="0">
                <a:solidFill>
                  <a:srgbClr val="000000"/>
                </a:solidFill>
                <a:latin typeface="ArialMT"/>
              </a:rPr>
              <a:t>反向传播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)</a:t>
            </a:r>
          </a:p>
          <a:p>
            <a:r>
              <a:rPr lang="zh-CN" altLang="en-US" dirty="0">
                <a:solidFill>
                  <a:srgbClr val="0000FF"/>
                </a:solidFill>
                <a:latin typeface="ArialMT"/>
              </a:rPr>
              <a:t>总参数</a:t>
            </a:r>
            <a:r>
              <a:rPr lang="en-US" altLang="zh-CN" dirty="0">
                <a:solidFill>
                  <a:srgbClr val="0000FF"/>
                </a:solidFill>
                <a:latin typeface="ArialMT"/>
              </a:rPr>
              <a:t>: 138M </a:t>
            </a:r>
            <a:r>
              <a:rPr lang="zh-CN" altLang="en-US" dirty="0">
                <a:solidFill>
                  <a:srgbClr val="0000FF"/>
                </a:solidFill>
                <a:latin typeface="ArialMT"/>
              </a:rPr>
              <a:t>参数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67049DB-65A5-4874-8BA2-59CD359B48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10099040" y="339586"/>
            <a:ext cx="1300480" cy="6038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85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18C3DE2-A4AB-4759-B236-61E83D2976E2}"/>
              </a:ext>
            </a:extLst>
          </p:cNvPr>
          <p:cNvSpPr/>
          <p:nvPr/>
        </p:nvSpPr>
        <p:spPr>
          <a:xfrm>
            <a:off x="304800" y="298946"/>
            <a:ext cx="928624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INPUT: [224x224x3]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224*224*3=150K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CONV3-64: [224x224x64]     	</a:t>
            </a:r>
            <a:r>
              <a:rPr lang="en-US" altLang="zh-CN" sz="1600" b="1" dirty="0">
                <a:solidFill>
                  <a:srgbClr val="FF0000"/>
                </a:solidFill>
                <a:latin typeface="ArialMT"/>
              </a:rPr>
              <a:t>memory: 224*224*64=3.2M  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(3*3*3)*64 = 1,728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CONV3-64: [224x224x64]     	</a:t>
            </a:r>
            <a:r>
              <a:rPr lang="en-US" altLang="zh-CN" sz="1600" b="1" dirty="0">
                <a:solidFill>
                  <a:srgbClr val="FF0000"/>
                </a:solidFill>
                <a:latin typeface="ArialMT"/>
              </a:rPr>
              <a:t>memory: 224*224*64=3.2M   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(3*3*64)*64 = 36,864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[112x112x64]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112*112*64=800K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CONV3-128: [112x112x128]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112*112*128=1.6M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(3*3*64)*128 = 73,728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CONV3-128: [112x112x128]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112*112*128=1.6M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(3*3*128)*128 = 147,456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[56x56x128]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56*56*128=400K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(3*3*128)*256 = 294,912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(3*3*256)*256 = 589,824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CONV3-256: [56x56x256]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56*56*256=800K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(3*3*256)*256 = 589,824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[28x28x256]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28*28*256=200K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(3*3*256)*512 = 1,179,648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[28x28x512]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28*28*512=400K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[14x14x512]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CONV3-512: [14x14x512]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14*14*512=100K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(3*3*512)*512 = 2,359,296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POOL2: [7x7x512]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7*7*512=25K         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0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[1x1x4096]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4096                        	</a:t>
            </a:r>
            <a:r>
              <a:rPr lang="en-US" altLang="zh-CN" sz="1600" b="1" dirty="0">
                <a:solidFill>
                  <a:srgbClr val="0000FF"/>
                </a:solidFill>
                <a:latin typeface="ArialMT"/>
              </a:rPr>
              <a:t>params: 7*7*512*4096 = 102,760,448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[1x1x4096]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4096       	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4096*4096 = 16,777,216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ArialMT"/>
              </a:rPr>
              <a:t>FC: [1x1x1000]                     	</a:t>
            </a:r>
            <a:r>
              <a:rPr lang="en-US" altLang="zh-CN" sz="1600" dirty="0">
                <a:solidFill>
                  <a:srgbClr val="FF0000"/>
                </a:solidFill>
                <a:latin typeface="ArialMT"/>
              </a:rPr>
              <a:t>memory: 1000 		</a:t>
            </a:r>
            <a:r>
              <a:rPr lang="en-US" altLang="zh-CN" sz="1600" dirty="0">
                <a:solidFill>
                  <a:srgbClr val="0000FF"/>
                </a:solidFill>
                <a:latin typeface="ArialMT"/>
              </a:rPr>
              <a:t>params: 4096*1000 = 4,096,000</a:t>
            </a:r>
            <a:endParaRPr lang="zh-CN" altLang="en-US" sz="1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6933C86-CFE4-4CAE-85C5-EE00165809A0}"/>
              </a:ext>
            </a:extLst>
          </p:cNvPr>
          <p:cNvSpPr/>
          <p:nvPr/>
        </p:nvSpPr>
        <p:spPr>
          <a:xfrm>
            <a:off x="304800" y="6014323"/>
            <a:ext cx="81381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ArialMT"/>
              </a:rPr>
              <a:t>总内存</a:t>
            </a:r>
            <a:r>
              <a:rPr lang="en-US" altLang="zh-CN" dirty="0">
                <a:solidFill>
                  <a:srgbClr val="FF0000"/>
                </a:solidFill>
                <a:latin typeface="ArialMT"/>
              </a:rPr>
              <a:t>: 24M * 4 bytes ~= 96MB / image 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(</a:t>
            </a:r>
            <a:r>
              <a:rPr lang="zh-CN" altLang="en-US" dirty="0">
                <a:solidFill>
                  <a:srgbClr val="000000"/>
                </a:solidFill>
                <a:latin typeface="ArialMT"/>
              </a:rPr>
              <a:t>只是前向传播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 ~*2 </a:t>
            </a:r>
            <a:r>
              <a:rPr lang="zh-CN" altLang="en-US" dirty="0">
                <a:solidFill>
                  <a:srgbClr val="000000"/>
                </a:solidFill>
                <a:latin typeface="ArialMT"/>
              </a:rPr>
              <a:t>反向传播</a:t>
            </a:r>
            <a:r>
              <a:rPr lang="en-US" altLang="zh-CN" dirty="0">
                <a:solidFill>
                  <a:srgbClr val="000000"/>
                </a:solidFill>
                <a:latin typeface="ArialMT"/>
              </a:rPr>
              <a:t>)</a:t>
            </a:r>
          </a:p>
          <a:p>
            <a:r>
              <a:rPr lang="zh-CN" altLang="en-US" dirty="0">
                <a:solidFill>
                  <a:srgbClr val="0000FF"/>
                </a:solidFill>
                <a:latin typeface="ArialMT"/>
              </a:rPr>
              <a:t>总参数</a:t>
            </a:r>
            <a:r>
              <a:rPr lang="en-US" altLang="zh-CN" dirty="0">
                <a:solidFill>
                  <a:srgbClr val="0000FF"/>
                </a:solidFill>
                <a:latin typeface="ArialMT"/>
              </a:rPr>
              <a:t>: 138M </a:t>
            </a:r>
            <a:r>
              <a:rPr lang="zh-CN" altLang="en-US" dirty="0">
                <a:solidFill>
                  <a:srgbClr val="0000FF"/>
                </a:solidFill>
                <a:latin typeface="ArialMT"/>
              </a:rPr>
              <a:t>参数</a:t>
            </a:r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A30A7A3-6746-4AF1-8D18-FA9A3412DDF9}"/>
              </a:ext>
            </a:extLst>
          </p:cNvPr>
          <p:cNvSpPr/>
          <p:nvPr/>
        </p:nvSpPr>
        <p:spPr>
          <a:xfrm>
            <a:off x="2834640" y="558800"/>
            <a:ext cx="3017520" cy="52153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9F6D303-B28A-41A3-9E5A-ED271C011441}"/>
              </a:ext>
            </a:extLst>
          </p:cNvPr>
          <p:cNvSpPr txBox="1"/>
          <p:nvPr/>
        </p:nvSpPr>
        <p:spPr>
          <a:xfrm>
            <a:off x="10058400" y="1080334"/>
            <a:ext cx="1747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第一层卷积的内存开销最大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FCEA7ED4-1816-48D6-ADFF-AD10CF696B8A}"/>
              </a:ext>
            </a:extLst>
          </p:cNvPr>
          <p:cNvCxnSpPr>
            <a:stCxn id="3" idx="1"/>
          </p:cNvCxnSpPr>
          <p:nvPr/>
        </p:nvCxnSpPr>
        <p:spPr>
          <a:xfrm flipH="1" flipV="1">
            <a:off x="5852160" y="819568"/>
            <a:ext cx="4206240" cy="61470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86A61574-F005-428F-B85C-B9642C916DD3}"/>
              </a:ext>
            </a:extLst>
          </p:cNvPr>
          <p:cNvSpPr/>
          <p:nvPr/>
        </p:nvSpPr>
        <p:spPr>
          <a:xfrm>
            <a:off x="5801360" y="4958080"/>
            <a:ext cx="3576320" cy="2844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387E7254-72DA-40A6-AAE5-20FCF1B9CDFB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9377680" y="4392494"/>
            <a:ext cx="579120" cy="7078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2862ED3D-98D6-481D-AEE1-6753C4A837AC}"/>
              </a:ext>
            </a:extLst>
          </p:cNvPr>
          <p:cNvSpPr txBox="1"/>
          <p:nvPr/>
        </p:nvSpPr>
        <p:spPr>
          <a:xfrm>
            <a:off x="10058400" y="3955614"/>
            <a:ext cx="2001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第一层全连接层的计算开销最大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703BC0E-8DC3-4A1B-B7F1-9458277DC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34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EBFEB27-B364-4C07-8393-F3B6E701FB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777" y="189353"/>
            <a:ext cx="2037277" cy="43714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0DF7115-5951-429C-8FA4-4669CA3EB3FF}"/>
              </a:ext>
            </a:extLst>
          </p:cNvPr>
          <p:cNvSpPr txBox="1"/>
          <p:nvPr/>
        </p:nvSpPr>
        <p:spPr>
          <a:xfrm>
            <a:off x="270588" y="223932"/>
            <a:ext cx="4789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VGGNet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的细节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C925B52-7D35-4AF9-9D2E-52E5BDCE99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80"/>
          <a:stretch/>
        </p:blipFill>
        <p:spPr>
          <a:xfrm>
            <a:off x="6004560" y="1995150"/>
            <a:ext cx="1113330" cy="420970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59582E-EE13-48D4-B977-6398EB230A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8"/>
          <a:stretch/>
        </p:blipFill>
        <p:spPr>
          <a:xfrm>
            <a:off x="10512466" y="362297"/>
            <a:ext cx="1113330" cy="584255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D04DEE0-6915-450A-A44C-0544AD6E93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08" b="3977"/>
          <a:stretch/>
        </p:blipFill>
        <p:spPr>
          <a:xfrm>
            <a:off x="8258513" y="1035412"/>
            <a:ext cx="1113330" cy="516944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E97FE19-BFE1-4A99-A5DF-8F6477518ABE}"/>
              </a:ext>
            </a:extLst>
          </p:cNvPr>
          <p:cNvSpPr txBox="1"/>
          <p:nvPr/>
        </p:nvSpPr>
        <p:spPr>
          <a:xfrm>
            <a:off x="270588" y="2219757"/>
            <a:ext cx="4789092" cy="212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1</a:t>
            </a:r>
            <a:r>
              <a:rPr lang="zh-CN" altLang="en-US" dirty="0"/>
              <a:t>、在</a:t>
            </a:r>
            <a:r>
              <a:rPr lang="en-US" altLang="zh-CN" dirty="0"/>
              <a:t>ILSVRC’14</a:t>
            </a:r>
            <a:r>
              <a:rPr lang="zh-CN" altLang="en-US" dirty="0"/>
              <a:t>的比赛中获得了分类组的第二名，定位组的第一名。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2</a:t>
            </a:r>
            <a:r>
              <a:rPr lang="zh-CN" altLang="en-US" dirty="0"/>
              <a:t>、训练过程和</a:t>
            </a:r>
            <a:r>
              <a:rPr lang="en-US" altLang="zh-CN" dirty="0"/>
              <a:t>AlexNet</a:t>
            </a:r>
            <a:r>
              <a:rPr lang="zh-CN" altLang="en-US" dirty="0"/>
              <a:t>很相似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3</a:t>
            </a:r>
            <a:r>
              <a:rPr lang="zh-CN" altLang="en-US" dirty="0"/>
              <a:t>、没有采用局部响应归一化</a:t>
            </a:r>
            <a:r>
              <a:rPr lang="en-US" altLang="zh-CN" dirty="0"/>
              <a:t>(LRN)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4</a:t>
            </a:r>
            <a:r>
              <a:rPr lang="zh-CN" altLang="en-US" dirty="0"/>
              <a:t>、</a:t>
            </a:r>
            <a:r>
              <a:rPr lang="en-US" altLang="zh-CN" dirty="0"/>
              <a:t>VGG</a:t>
            </a:r>
            <a:r>
              <a:rPr lang="zh-CN" altLang="en-US" dirty="0"/>
              <a:t>在其他任务上泛化很好。</a:t>
            </a:r>
          </a:p>
        </p:txBody>
      </p:sp>
    </p:spTree>
    <p:extLst>
      <p:ext uri="{BB962C8B-B14F-4D97-AF65-F5344CB8AC3E}">
        <p14:creationId xmlns:p14="http://schemas.microsoft.com/office/powerpoint/2010/main" val="2001641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401</Words>
  <Application>Microsoft Office PowerPoint</Application>
  <PresentationFormat>宽屏</PresentationFormat>
  <Paragraphs>84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ArialMT</vt:lpstr>
      <vt:lpstr>等线</vt:lpstr>
      <vt:lpstr>等线 Light</vt:lpstr>
      <vt:lpstr>宋体</vt:lpstr>
      <vt:lpstr>Arial</vt:lpstr>
      <vt:lpstr>Calibri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yupeifengyannis@foxmail.com</dc:creator>
  <cp:lastModifiedBy>yupeifengyannis@foxmail.com</cp:lastModifiedBy>
  <cp:revision>17</cp:revision>
  <dcterms:created xsi:type="dcterms:W3CDTF">2018-04-25T08:44:02Z</dcterms:created>
  <dcterms:modified xsi:type="dcterms:W3CDTF">2018-05-03T02:39:21Z</dcterms:modified>
</cp:coreProperties>
</file>

<file path=docProps/thumbnail.jpeg>
</file>